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337" r:id="rId3"/>
    <p:sldId id="338" r:id="rId4"/>
    <p:sldId id="339" r:id="rId5"/>
    <p:sldId id="340" r:id="rId6"/>
    <p:sldId id="341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351" r:id="rId16"/>
    <p:sldId id="352" r:id="rId17"/>
    <p:sldId id="354" r:id="rId18"/>
    <p:sldId id="355" r:id="rId19"/>
    <p:sldId id="356" r:id="rId20"/>
    <p:sldId id="357" r:id="rId21"/>
    <p:sldId id="358" r:id="rId22"/>
    <p:sldId id="270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85C07B5-D700-48F9-ACBD-C4C58F863C96}">
          <p14:sldIdLst>
            <p14:sldId id="257"/>
            <p14:sldId id="337"/>
            <p14:sldId id="338"/>
            <p14:sldId id="339"/>
            <p14:sldId id="340"/>
            <p14:sldId id="341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  <p14:sldId id="352"/>
            <p14:sldId id="354"/>
            <p14:sldId id="355"/>
            <p14:sldId id="356"/>
            <p14:sldId id="357"/>
            <p14:sldId id="358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10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84F04-0067-466D-97F3-B443C65CDE40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1A2A4-D8D4-43E3-AD4A-7EC921876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568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Шрифт: </a:t>
            </a:r>
            <a:r>
              <a:rPr lang="en-US" dirty="0"/>
              <a:t>PT Sans Caption 20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4959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448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586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162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2070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5848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7081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4837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90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179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393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5407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4806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1068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671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587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194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6940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814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8178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756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336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67178-BC20-2C63-5D16-5BB4396FC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39843F-D965-D6FC-E949-201C509246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94C3D6-82BE-F8E8-DF22-DB7804E86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4010-D042-4CAF-8219-44B1F3CCDB19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571597-B2ED-B3A4-FAD4-617775E49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80DA4A-36F5-0C3A-A454-EC0FB4E8A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6487-D649-47B3-945C-5F2AF9FA5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078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7EC386-42AB-633F-F2B1-6083FB872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E60E48-4669-2B7B-0D72-2AA58D9F5B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41C9E3-16CB-C90E-2A06-764BBBA3B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4010-D042-4CAF-8219-44B1F3CCDB19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D32DFC-A925-C21A-216F-8B15F1E68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7828EB-E1DC-549F-1B62-E7B16998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6487-D649-47B3-945C-5F2AF9FA5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558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A17AEF4-A60A-CBA8-F9B8-36BB1450F7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7E5EF10-2CDD-DF26-FCC2-A993FEE39A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964A61-3155-8C52-5FFA-D9CCF9B24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4010-D042-4CAF-8219-44B1F3CCDB19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2FA8C3-02C7-BB24-85FE-8F7E9C835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3BE67F-8F61-CEF9-4A93-B5667EBD3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6487-D649-47B3-945C-5F2AF9FA5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497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25D3D6-28A1-5D45-48C0-0F47CFCDF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1DCCEA-347E-EA90-DD75-0E7E707EC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7A2F73-4639-9408-7B81-8F86D13A2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4010-D042-4CAF-8219-44B1F3CCDB19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3D255B-DD16-6A85-DDA3-9AF5A9235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02FBB9-226C-D5FA-2BA0-5DE493C29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6487-D649-47B3-945C-5F2AF9FA5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627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F4F02E-77D9-F79B-93B5-8F36EC831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9E5200-204A-7DE7-7928-3FC640CE7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B8BDDC-3CE6-865E-4CED-96F34E387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4010-D042-4CAF-8219-44B1F3CCDB19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3DFA39-87D5-B20A-97F1-7EEAB4961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E97BAB-4F40-7E5D-74EF-55EF1159B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6487-D649-47B3-945C-5F2AF9FA5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543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8323F9-C6B1-5A9D-0F5B-BDDACE8DB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57C38C-F8F5-D437-1FAA-4A4BB7DA26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036627-BC0A-C78F-6668-6CC26DE5D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DB9A99D-0ECF-D7A8-C3B7-374CE230A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4010-D042-4CAF-8219-44B1F3CCDB19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7409F7-9CCD-0BC0-0DD0-87E45C652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177FFB-410A-D94C-5339-3F66B0BA6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6487-D649-47B3-945C-5F2AF9FA5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280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126D92-B6E9-377E-7D3F-14A1EAF89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12EEDD-1A03-5D82-396B-E678A31B2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6BC290-33CF-A8D5-4A3D-07083262B5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DE80F6-6FD0-39B0-FDF9-65D92C0C06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1C5F368-3652-5EAF-8352-BB5A30BA7C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5366D25-1CE3-C240-A6E0-458EBEDD4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4010-D042-4CAF-8219-44B1F3CCDB19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481E325-65AF-B636-3485-EF871C8AE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AC3F57-8694-B6DF-11BF-FFE2284C4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6487-D649-47B3-945C-5F2AF9FA5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945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E7800A-5DFD-0504-F491-6FC454D9C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6CB72E9-DE32-15B1-F68D-2A9ECA16E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4010-D042-4CAF-8219-44B1F3CCDB19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038A15D-D514-6DE5-3BF0-4198F9384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965979C-5D97-D19E-25FB-7E8988474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6487-D649-47B3-945C-5F2AF9FA5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824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2C4D48E-1765-46B3-2570-271D207D7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4010-D042-4CAF-8219-44B1F3CCDB19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D8DFE5A-D834-AA0E-BBB0-ECDF2DD1F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BC8C91-E55D-BE4B-EA20-94825AB22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6487-D649-47B3-945C-5F2AF9FA5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01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F1ADDA-08DE-B728-6142-0BFF45F25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465071-767F-2739-C436-6AA074236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52DE4A4-3C75-AA15-C07C-31C7730B74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9B7376-EFEC-8E3A-B6AE-317EAF6A2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4010-D042-4CAF-8219-44B1F3CCDB19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1A18FE-8BB2-7463-930B-2AAF546A9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24FDE6-71F9-5AF6-22C7-913BE7311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6487-D649-47B3-945C-5F2AF9FA5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786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AB9373-022D-4041-72C0-E4AF5286D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F36FB54-323C-7CDC-2209-B6041F91B3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326A1D1-8E4E-33A2-C22A-D404A7EDB8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7315C7A-BB4C-98DF-ACE4-46D31A08D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4010-D042-4CAF-8219-44B1F3CCDB19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5E081EF-D26C-E450-EAF3-3FA18603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D5CE490-3F79-6B4F-76C8-29762501A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6487-D649-47B3-945C-5F2AF9FA5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793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4D3C5A-DBBE-65E8-14E8-D90D0D896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3C22E3-B182-868F-6C67-C586A7BF2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9F9745-7C16-0739-1699-2710438412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3D4010-D042-4CAF-8219-44B1F3CCDB19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D0171D-7D4B-A17E-E51A-9C71B7D01E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8D0E64-EECC-BB0C-E2F8-73DC7D1619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ED6487-D649-47B3-945C-5F2AF9FA5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577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09732FE-DEE9-D328-81B8-A59F2E95793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6" name="TextBox 5"/>
          <p:cNvSpPr txBox="1"/>
          <p:nvPr/>
        </p:nvSpPr>
        <p:spPr>
          <a:xfrm>
            <a:off x="1871531" y="2925105"/>
            <a:ext cx="844893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000000"/>
              </a:buClr>
              <a:buSzPts val="1100"/>
            </a:pPr>
            <a:r>
              <a:rPr lang="ru-RU" sz="3200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 террористического и экстремистского характера в сети Интернет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3119671" y="2744115"/>
            <a:ext cx="5952660" cy="0"/>
          </a:xfrm>
          <a:prstGeom prst="line">
            <a:avLst/>
          </a:prstGeom>
          <a:ln w="12700">
            <a:solidFill>
              <a:srgbClr val="0054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A39671-8D5C-4FE5-AD70-BBC56ADC4F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431" y="177459"/>
            <a:ext cx="1390736" cy="24834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0F03C67-1676-4924-9445-BB161D100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836" y="644691"/>
            <a:ext cx="4000033" cy="163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40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019CEE-42FF-3464-5231-ECFED1ADF549}"/>
              </a:ext>
            </a:extLst>
          </p:cNvPr>
          <p:cNvSpPr txBox="1"/>
          <p:nvPr/>
        </p:nvSpPr>
        <p:spPr>
          <a:xfrm>
            <a:off x="440530" y="1595159"/>
            <a:ext cx="973727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PT Sans" panose="020B0503020203020204" pitchFamily="34" charset="-52"/>
              </a:rPr>
              <a:t>5</a:t>
            </a:r>
            <a:r>
              <a:rPr lang="en-US" sz="2400" dirty="0">
                <a:latin typeface="PT Sans" panose="020B0503020203020204" pitchFamily="34" charset="-52"/>
              </a:rPr>
              <a:t>) </a:t>
            </a:r>
            <a:r>
              <a:rPr lang="ru-RU" sz="2400" dirty="0">
                <a:latin typeface="PT Sans" panose="020B0503020203020204" pitchFamily="34" charset="-52"/>
              </a:rPr>
              <a:t>Далее пытаемся найти аккаунт в ВК по ФИО и общим-известным данным</a:t>
            </a:r>
            <a:r>
              <a:rPr lang="en-US" sz="2400" dirty="0">
                <a:latin typeface="PT Sans" panose="020B0503020203020204" pitchFamily="34" charset="-52"/>
              </a:rPr>
              <a:t>, </a:t>
            </a:r>
            <a:r>
              <a:rPr lang="ru-RU" sz="2400" dirty="0">
                <a:latin typeface="PT Sans" panose="020B0503020203020204" pitchFamily="34" charset="-52"/>
              </a:rPr>
              <a:t>можно попробовать вбить в </a:t>
            </a:r>
            <a:r>
              <a:rPr lang="en-US" sz="2400" dirty="0">
                <a:latin typeface="PT Sans" panose="020B0503020203020204" pitchFamily="34" charset="-52"/>
              </a:rPr>
              <a:t>https://vk.com/primeruser</a:t>
            </a:r>
            <a:r>
              <a:rPr lang="ru-RU" sz="2400" dirty="0">
                <a:latin typeface="PT Sans" panose="020B0503020203020204" pitchFamily="34" charset="-52"/>
              </a:rPr>
              <a:t> вместо </a:t>
            </a:r>
            <a:r>
              <a:rPr lang="en-US" sz="2400" dirty="0" err="1">
                <a:latin typeface="PT Sans" panose="020B0503020203020204" pitchFamily="34" charset="-52"/>
              </a:rPr>
              <a:t>primeruser</a:t>
            </a:r>
            <a:r>
              <a:rPr lang="en-US" sz="2400" dirty="0">
                <a:latin typeface="PT Sans" panose="020B0503020203020204" pitchFamily="34" charset="-52"/>
              </a:rPr>
              <a:t> - username </a:t>
            </a:r>
            <a:r>
              <a:rPr lang="ru-RU" sz="2400" dirty="0">
                <a:latin typeface="PT Sans" panose="020B0503020203020204" pitchFamily="34" charset="-52"/>
              </a:rPr>
              <a:t>из ТГ</a:t>
            </a:r>
            <a:r>
              <a:rPr lang="en-US" sz="2400" dirty="0">
                <a:latin typeface="PT Sans" panose="020B0503020203020204" pitchFamily="34" charset="-52"/>
              </a:rPr>
              <a:t>, </a:t>
            </a:r>
            <a:r>
              <a:rPr lang="ru-RU" sz="2400" dirty="0">
                <a:latin typeface="PT Sans" panose="020B0503020203020204" pitchFamily="34" charset="-52"/>
              </a:rPr>
              <a:t>так же можно попробовать добавить телефон в контакты ВК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  <a:p>
            <a:pPr algn="just"/>
            <a:endParaRPr lang="ru-RU" sz="2400" dirty="0">
              <a:latin typeface="PT Sans" panose="020B0503020203020204" pitchFamily="34" charset="-52"/>
            </a:endParaRPr>
          </a:p>
          <a:p>
            <a:pPr algn="just"/>
            <a:r>
              <a:rPr lang="ru-RU" sz="2400" dirty="0">
                <a:latin typeface="PT Sans" panose="020B0503020203020204" pitchFamily="34" charset="-52"/>
              </a:rPr>
              <a:t>6) Просматриваем посты</a:t>
            </a:r>
            <a:r>
              <a:rPr lang="en-US" sz="2400" dirty="0">
                <a:latin typeface="PT Sans" panose="020B0503020203020204" pitchFamily="34" charset="-52"/>
              </a:rPr>
              <a:t>, </a:t>
            </a:r>
            <a:r>
              <a:rPr lang="ru-RU" sz="2400" dirty="0">
                <a:latin typeface="PT Sans" panose="020B0503020203020204" pitchFamily="34" charset="-52"/>
              </a:rPr>
              <a:t>фотографии</a:t>
            </a:r>
            <a:r>
              <a:rPr lang="en-US" sz="2400" dirty="0">
                <a:latin typeface="PT Sans" panose="020B0503020203020204" pitchFamily="34" charset="-52"/>
              </a:rPr>
              <a:t>, </a:t>
            </a:r>
            <a:r>
              <a:rPr lang="ru-RU" sz="2400" dirty="0">
                <a:latin typeface="PT Sans" panose="020B0503020203020204" pitchFamily="34" charset="-52"/>
              </a:rPr>
              <a:t>статусы</a:t>
            </a:r>
            <a:r>
              <a:rPr lang="en-US" sz="2400" dirty="0">
                <a:latin typeface="PT Sans" panose="020B0503020203020204" pitchFamily="34" charset="-52"/>
              </a:rPr>
              <a:t>, </a:t>
            </a:r>
            <a:r>
              <a:rPr lang="ru-RU" sz="2400" dirty="0">
                <a:latin typeface="PT Sans" panose="020B0503020203020204" pitchFamily="34" charset="-52"/>
              </a:rPr>
              <a:t>подписки</a:t>
            </a:r>
            <a:r>
              <a:rPr lang="en-US" sz="2400" dirty="0">
                <a:latin typeface="PT Sans" panose="020B0503020203020204" pitchFamily="34" charset="-52"/>
              </a:rPr>
              <a:t>, </a:t>
            </a:r>
            <a:r>
              <a:rPr lang="ru-RU" sz="2400" dirty="0">
                <a:latin typeface="PT Sans" panose="020B0503020203020204" pitchFamily="34" charset="-52"/>
              </a:rPr>
              <a:t>аудио- и видео- файлы пользователя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  <a:p>
            <a:pPr algn="just"/>
            <a:endParaRPr lang="ru-RU" sz="2400" dirty="0">
              <a:latin typeface="PT Sans" panose="020B0503020203020204" pitchFamily="34" charset="-52"/>
            </a:endParaRPr>
          </a:p>
          <a:p>
            <a:pPr algn="just"/>
            <a:r>
              <a:rPr lang="ru-RU" sz="2400" dirty="0">
                <a:latin typeface="PT Sans" panose="020B0503020203020204" pitchFamily="34" charset="-52"/>
              </a:rPr>
              <a:t>7) Смотрим список друзей пользователя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848265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019CEE-42FF-3464-5231-ECFED1ADF549}"/>
              </a:ext>
            </a:extLst>
          </p:cNvPr>
          <p:cNvSpPr txBox="1"/>
          <p:nvPr/>
        </p:nvSpPr>
        <p:spPr>
          <a:xfrm>
            <a:off x="1874552" y="2920370"/>
            <a:ext cx="6869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PT Sans" panose="020B0503020203020204" pitchFamily="34" charset="-52"/>
              </a:rPr>
              <a:t>Примеры деструктивного контента со страниц пользователей</a:t>
            </a:r>
          </a:p>
        </p:txBody>
      </p:sp>
    </p:spTree>
    <p:extLst>
      <p:ext uri="{BB962C8B-B14F-4D97-AF65-F5344CB8AC3E}">
        <p14:creationId xmlns:p14="http://schemas.microsoft.com/office/powerpoint/2010/main" val="4202069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961AAB6-7E28-F4ED-F58D-D3F004D581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177" y="1050518"/>
            <a:ext cx="3383726" cy="552194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F569F82-7F3D-B1B6-4AB3-2CEBF892DC64}"/>
              </a:ext>
            </a:extLst>
          </p:cNvPr>
          <p:cNvSpPr txBox="1"/>
          <p:nvPr/>
        </p:nvSpPr>
        <p:spPr>
          <a:xfrm>
            <a:off x="4675414" y="2847370"/>
            <a:ext cx="55190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PT Sans" panose="020B0503020203020204" pitchFamily="34" charset="-52"/>
              </a:rPr>
              <a:t>Четко прослеживается </a:t>
            </a:r>
            <a:r>
              <a:rPr lang="ru-RU" sz="2400" dirty="0" err="1">
                <a:latin typeface="PT Sans" panose="020B0503020203020204" pitchFamily="34" charset="-52"/>
              </a:rPr>
              <a:t>аутодеструктивная</a:t>
            </a:r>
            <a:r>
              <a:rPr lang="ru-RU" sz="2400" dirty="0">
                <a:latin typeface="PT Sans" panose="020B0503020203020204" pitchFamily="34" charset="-52"/>
              </a:rPr>
              <a:t> направленность сообщений</a:t>
            </a:r>
            <a:r>
              <a:rPr lang="en-US" sz="2400" dirty="0">
                <a:latin typeface="PT Sans" panose="020B0503020203020204" pitchFamily="34" charset="-52"/>
              </a:rPr>
              <a:t>. </a:t>
            </a:r>
            <a:r>
              <a:rPr lang="ru-RU" sz="2400" dirty="0">
                <a:latin typeface="PT Sans" panose="020B0503020203020204" pitchFamily="34" charset="-52"/>
              </a:rPr>
              <a:t>Апатичный и депрессивный смысл</a:t>
            </a:r>
            <a:r>
              <a:rPr lang="en-US" sz="2400" dirty="0">
                <a:latin typeface="PT Sans" panose="020B0503020203020204" pitchFamily="34" charset="-52"/>
              </a:rPr>
              <a:t>, </a:t>
            </a:r>
            <a:r>
              <a:rPr lang="ru-RU" sz="2400" dirty="0">
                <a:latin typeface="PT Sans" panose="020B0503020203020204" pitchFamily="34" charset="-52"/>
              </a:rPr>
              <a:t>обращение к смерти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804184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961AAB6-7E28-F4ED-F58D-D3F004D581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5177" y="1756866"/>
            <a:ext cx="3383726" cy="410924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F569F82-7F3D-B1B6-4AB3-2CEBF892DC64}"/>
              </a:ext>
            </a:extLst>
          </p:cNvPr>
          <p:cNvSpPr txBox="1"/>
          <p:nvPr/>
        </p:nvSpPr>
        <p:spPr>
          <a:xfrm>
            <a:off x="4675414" y="2847370"/>
            <a:ext cx="55190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PT Sans" panose="020B0503020203020204" pitchFamily="34" charset="-52"/>
              </a:rPr>
              <a:t>Сообщения свидетельствуют об одиночестве человека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r>
              <a:rPr lang="ru-RU" sz="2400" dirty="0">
                <a:latin typeface="PT Sans" panose="020B0503020203020204" pitchFamily="34" charset="-52"/>
              </a:rPr>
              <a:t> Сообщение по типу</a:t>
            </a:r>
            <a:r>
              <a:rPr lang="en-US" sz="2400" dirty="0">
                <a:latin typeface="PT Sans" panose="020B0503020203020204" pitchFamily="34" charset="-52"/>
              </a:rPr>
              <a:t> </a:t>
            </a:r>
            <a:r>
              <a:rPr lang="ru-RU" sz="2400" dirty="0">
                <a:latin typeface="PT Sans" panose="020B0503020203020204" pitchFamily="34" charset="-52"/>
              </a:rPr>
              <a:t>«Прошу прощения у всех и всех прощаю</a:t>
            </a:r>
            <a:r>
              <a:rPr lang="en-US" sz="2400" dirty="0">
                <a:latin typeface="PT Sans" panose="020B0503020203020204" pitchFamily="34" charset="-52"/>
              </a:rPr>
              <a:t>…</a:t>
            </a:r>
            <a:r>
              <a:rPr lang="ru-RU" sz="2400" dirty="0">
                <a:latin typeface="PT Sans" panose="020B0503020203020204" pitchFamily="34" charset="-52"/>
              </a:rPr>
              <a:t>» часто свидетельствует о суицидальных намерениях человека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89991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569F82-7F3D-B1B6-4AB3-2CEBF892DC64}"/>
              </a:ext>
            </a:extLst>
          </p:cNvPr>
          <p:cNvSpPr txBox="1"/>
          <p:nvPr/>
        </p:nvSpPr>
        <p:spPr>
          <a:xfrm>
            <a:off x="6298613" y="1743221"/>
            <a:ext cx="4317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PT Sans" panose="020B0503020203020204" pitchFamily="34" charset="-52"/>
              </a:rPr>
              <a:t>Угроза расправы в личном ТГ канале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4FB837-A7F9-53B6-5BED-68CFA18CE5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" b="40"/>
          <a:stretch/>
        </p:blipFill>
        <p:spPr>
          <a:xfrm>
            <a:off x="302981" y="1367866"/>
            <a:ext cx="5523689" cy="477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901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569F82-7F3D-B1B6-4AB3-2CEBF892DC64}"/>
              </a:ext>
            </a:extLst>
          </p:cNvPr>
          <p:cNvSpPr txBox="1"/>
          <p:nvPr/>
        </p:nvSpPr>
        <p:spPr>
          <a:xfrm>
            <a:off x="6237514" y="1765755"/>
            <a:ext cx="3972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err="1">
                <a:latin typeface="PT Sans" panose="020B0503020203020204" pitchFamily="34" charset="-52"/>
              </a:rPr>
              <a:t>Аутодеструктивные</a:t>
            </a:r>
            <a:r>
              <a:rPr lang="ru-RU" sz="2400" dirty="0">
                <a:latin typeface="PT Sans" panose="020B0503020203020204" pitchFamily="34" charset="-52"/>
              </a:rPr>
              <a:t> наклонности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4FB837-A7F9-53B6-5BED-68CFA18CE5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51" b="32251"/>
          <a:stretch/>
        </p:blipFill>
        <p:spPr>
          <a:xfrm>
            <a:off x="302981" y="1367866"/>
            <a:ext cx="5523689" cy="477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888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569F82-7F3D-B1B6-4AB3-2CEBF892DC64}"/>
              </a:ext>
            </a:extLst>
          </p:cNvPr>
          <p:cNvSpPr txBox="1"/>
          <p:nvPr/>
        </p:nvSpPr>
        <p:spPr>
          <a:xfrm>
            <a:off x="6299200" y="3198166"/>
            <a:ext cx="3972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PT Sans" panose="020B0503020203020204" pitchFamily="34" charset="-52"/>
              </a:rPr>
              <a:t>Сообщество тематики МКУ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6054BA-D861-81B5-0BB9-D79221C0AF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241" y="2311082"/>
            <a:ext cx="4733925" cy="223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223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569F82-7F3D-B1B6-4AB3-2CEBF892DC64}"/>
              </a:ext>
            </a:extLst>
          </p:cNvPr>
          <p:cNvSpPr txBox="1"/>
          <p:nvPr/>
        </p:nvSpPr>
        <p:spPr>
          <a:xfrm>
            <a:off x="6212511" y="2689537"/>
            <a:ext cx="3972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PT Sans" panose="020B0503020203020204" pitchFamily="34" charset="-52"/>
              </a:rPr>
              <a:t>Сообщество-иноагенты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C25D2E-8A63-BFCF-B46C-9CF5BDA683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5487" y="1870080"/>
            <a:ext cx="4603680" cy="210058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FE23307-9B54-650D-3678-350BAC18846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264"/>
          <a:stretch/>
        </p:blipFill>
        <p:spPr bwMode="auto">
          <a:xfrm>
            <a:off x="705486" y="4281052"/>
            <a:ext cx="4601500" cy="18965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55599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569F82-7F3D-B1B6-4AB3-2CEBF892DC64}"/>
              </a:ext>
            </a:extLst>
          </p:cNvPr>
          <p:cNvSpPr txBox="1"/>
          <p:nvPr/>
        </p:nvSpPr>
        <p:spPr>
          <a:xfrm>
            <a:off x="5971808" y="2478038"/>
            <a:ext cx="46732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PT Sans" panose="020B0503020203020204" pitchFamily="34" charset="-52"/>
              </a:rPr>
              <a:t>Праворадикальное сообщество</a:t>
            </a:r>
            <a:r>
              <a:rPr lang="en-US" sz="2400" dirty="0">
                <a:latin typeface="PT Sans" panose="020B0503020203020204" pitchFamily="34" charset="-52"/>
              </a:rPr>
              <a:t>, </a:t>
            </a:r>
            <a:r>
              <a:rPr lang="ru-RU" sz="2400" dirty="0">
                <a:latin typeface="PT Sans" panose="020B0503020203020204" pitchFamily="34" charset="-52"/>
              </a:rPr>
              <a:t>с националистической идеологией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  <a:p>
            <a:pPr algn="just"/>
            <a:endParaRPr lang="ru-RU" sz="2400" dirty="0">
              <a:latin typeface="PT Sans" panose="020B0503020203020204" pitchFamily="34" charset="-52"/>
            </a:endParaRPr>
          </a:p>
          <a:p>
            <a:pPr algn="just"/>
            <a:r>
              <a:rPr lang="ru-RU" sz="2400" dirty="0">
                <a:latin typeface="PT Sans" panose="020B0503020203020204" pitchFamily="34" charset="-52"/>
              </a:rPr>
              <a:t>Определяется по руническим символам</a:t>
            </a:r>
            <a:r>
              <a:rPr lang="en-US" sz="2400" dirty="0">
                <a:latin typeface="PT Sans" panose="020B0503020203020204" pitchFamily="34" charset="-52"/>
              </a:rPr>
              <a:t>, </a:t>
            </a:r>
            <a:r>
              <a:rPr lang="ru-RU" sz="2400" dirty="0">
                <a:latin typeface="PT Sans" panose="020B0503020203020204" pitchFamily="34" charset="-52"/>
              </a:rPr>
              <a:t>значению 14</a:t>
            </a:r>
            <a:r>
              <a:rPr lang="en-US" sz="2400" dirty="0">
                <a:latin typeface="PT Sans" panose="020B0503020203020204" pitchFamily="34" charset="-52"/>
              </a:rPr>
              <a:t>/88 </a:t>
            </a:r>
            <a:r>
              <a:rPr lang="ru-RU" sz="2400" dirty="0">
                <a:latin typeface="PT Sans" panose="020B0503020203020204" pitchFamily="34" charset="-52"/>
              </a:rPr>
              <a:t>и т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r>
              <a:rPr lang="ru-RU" sz="2400" dirty="0">
                <a:latin typeface="PT Sans" panose="020B0503020203020204" pitchFamily="34" charset="-52"/>
              </a:rPr>
              <a:t>д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3E5D031-C982-14AB-964C-0BB87B9580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133" y="1495337"/>
            <a:ext cx="4762032" cy="445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350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569F82-7F3D-B1B6-4AB3-2CEBF892DC64}"/>
              </a:ext>
            </a:extLst>
          </p:cNvPr>
          <p:cNvSpPr txBox="1"/>
          <p:nvPr/>
        </p:nvSpPr>
        <p:spPr>
          <a:xfrm>
            <a:off x="5971808" y="2478038"/>
            <a:ext cx="46732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PT Sans" panose="020B0503020203020204" pitchFamily="34" charset="-52"/>
              </a:rPr>
              <a:t>Леворадикальное сообщество</a:t>
            </a:r>
            <a:r>
              <a:rPr lang="en-US" sz="2400" dirty="0">
                <a:latin typeface="PT Sans" panose="020B0503020203020204" pitchFamily="34" charset="-52"/>
              </a:rPr>
              <a:t>, </a:t>
            </a:r>
            <a:r>
              <a:rPr lang="ru-RU" sz="2400" dirty="0">
                <a:latin typeface="PT Sans" panose="020B0503020203020204" pitchFamily="34" charset="-52"/>
              </a:rPr>
              <a:t>с идеями анархии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  <a:p>
            <a:pPr algn="just"/>
            <a:endParaRPr lang="ru-RU" sz="2400" dirty="0">
              <a:latin typeface="PT Sans" panose="020B0503020203020204" pitchFamily="34" charset="-52"/>
            </a:endParaRPr>
          </a:p>
          <a:p>
            <a:pPr algn="just"/>
            <a:r>
              <a:rPr lang="ru-RU" sz="2400" dirty="0">
                <a:latin typeface="PT Sans" panose="020B0503020203020204" pitchFamily="34" charset="-52"/>
              </a:rPr>
              <a:t>Определяется по букве «А»</a:t>
            </a:r>
            <a:r>
              <a:rPr lang="en-US" sz="2400" dirty="0">
                <a:latin typeface="PT Sans" panose="020B0503020203020204" pitchFamily="34" charset="-52"/>
              </a:rPr>
              <a:t>, </a:t>
            </a:r>
            <a:r>
              <a:rPr lang="ru-RU" sz="2400" dirty="0">
                <a:latin typeface="PT Sans" panose="020B0503020203020204" pitchFamily="34" charset="-52"/>
              </a:rPr>
              <a:t>цитатам известных личностей</a:t>
            </a:r>
            <a:r>
              <a:rPr lang="en-US" sz="2400" dirty="0">
                <a:latin typeface="PT Sans" panose="020B0503020203020204" pitchFamily="34" charset="-52"/>
              </a:rPr>
              <a:t>, </a:t>
            </a:r>
            <a:r>
              <a:rPr lang="ru-RU" sz="2400" dirty="0">
                <a:latin typeface="PT Sans" panose="020B0503020203020204" pitchFamily="34" charset="-52"/>
              </a:rPr>
              <a:t>риторикой в постах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5BDADF-E887-5533-7C2C-AF3AB365EF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925" y="1839042"/>
            <a:ext cx="5172303" cy="383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368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D69405-52CB-12FD-AB25-304C83C4430C}"/>
              </a:ext>
            </a:extLst>
          </p:cNvPr>
          <p:cNvSpPr txBox="1"/>
          <p:nvPr/>
        </p:nvSpPr>
        <p:spPr>
          <a:xfrm>
            <a:off x="1542709" y="2482345"/>
            <a:ext cx="75329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Методики выявления противоправного контента</a:t>
            </a:r>
            <a:r>
              <a:rPr lang="en-US" sz="2400" b="1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:</a:t>
            </a:r>
            <a:endParaRPr lang="en-US" sz="2400" b="1" dirty="0">
              <a:solidFill>
                <a:srgbClr val="0F1115"/>
              </a:solidFill>
              <a:latin typeface="PT Sans" panose="020B0503020203020204" pitchFamily="34" charset="-52"/>
            </a:endParaRPr>
          </a:p>
          <a:p>
            <a:pPr algn="just"/>
            <a:endParaRPr lang="en-US" sz="2400" b="1" dirty="0">
              <a:solidFill>
                <a:srgbClr val="0F1115"/>
              </a:solidFill>
              <a:effectLst/>
              <a:latin typeface="PT Sans" panose="020B0503020203020204" pitchFamily="34" charset="-52"/>
            </a:endParaRPr>
          </a:p>
          <a:p>
            <a:pPr algn="just"/>
            <a:br>
              <a:rPr lang="ru-RU" sz="240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</a:br>
            <a:r>
              <a:rPr lang="en-US" sz="240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1) </a:t>
            </a:r>
            <a:r>
              <a:rPr lang="ru-RU" sz="240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Технические (автоматизированные) методы</a:t>
            </a:r>
          </a:p>
          <a:p>
            <a:pPr algn="just"/>
            <a:r>
              <a:rPr lang="en-US" sz="240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2) </a:t>
            </a:r>
            <a:r>
              <a:rPr lang="ru-RU" sz="240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Ручной (экспертный) анализ</a:t>
            </a:r>
          </a:p>
        </p:txBody>
      </p:sp>
    </p:spTree>
    <p:extLst>
      <p:ext uri="{BB962C8B-B14F-4D97-AF65-F5344CB8AC3E}">
        <p14:creationId xmlns:p14="http://schemas.microsoft.com/office/powerpoint/2010/main" val="11491444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569F82-7F3D-B1B6-4AB3-2CEBF892DC64}"/>
              </a:ext>
            </a:extLst>
          </p:cNvPr>
          <p:cNvSpPr txBox="1"/>
          <p:nvPr/>
        </p:nvSpPr>
        <p:spPr>
          <a:xfrm>
            <a:off x="5971808" y="2478038"/>
            <a:ext cx="46732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err="1">
                <a:latin typeface="PT Sans" panose="020B0503020203020204" pitchFamily="34" charset="-52"/>
              </a:rPr>
              <a:t>Аутодеструктивное</a:t>
            </a:r>
            <a:r>
              <a:rPr lang="ru-RU" sz="2400" dirty="0">
                <a:latin typeface="PT Sans" panose="020B0503020203020204" pitchFamily="34" charset="-52"/>
              </a:rPr>
              <a:t> сообщество </a:t>
            </a:r>
            <a:r>
              <a:rPr lang="ru-RU" sz="2400" dirty="0" err="1">
                <a:latin typeface="PT Sans" panose="020B0503020203020204" pitchFamily="34" charset="-52"/>
              </a:rPr>
              <a:t>сообщество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  <a:p>
            <a:pPr algn="just"/>
            <a:endParaRPr lang="ru-RU" sz="2400" dirty="0">
              <a:latin typeface="PT Sans" panose="020B0503020203020204" pitchFamily="34" charset="-52"/>
            </a:endParaRPr>
          </a:p>
          <a:p>
            <a:pPr algn="just"/>
            <a:r>
              <a:rPr lang="ru-RU" sz="2400" dirty="0">
                <a:latin typeface="PT Sans" panose="020B0503020203020204" pitchFamily="34" charset="-52"/>
              </a:rPr>
              <a:t>Общая худоба людей</a:t>
            </a:r>
            <a:r>
              <a:rPr lang="en-US" sz="2400" dirty="0">
                <a:latin typeface="PT Sans" panose="020B0503020203020204" pitchFamily="34" charset="-52"/>
              </a:rPr>
              <a:t>, </a:t>
            </a:r>
            <a:r>
              <a:rPr lang="ru-RU" sz="2400" dirty="0">
                <a:latin typeface="PT Sans" panose="020B0503020203020204" pitchFamily="34" charset="-52"/>
              </a:rPr>
              <a:t>черный цвет одежды</a:t>
            </a:r>
            <a:r>
              <a:rPr lang="en-US" sz="2400" dirty="0">
                <a:latin typeface="PT Sans" panose="020B0503020203020204" pitchFamily="34" charset="-52"/>
              </a:rPr>
              <a:t>, </a:t>
            </a:r>
            <a:r>
              <a:rPr lang="ru-RU" sz="2400" dirty="0">
                <a:latin typeface="PT Sans" panose="020B0503020203020204" pitchFamily="34" charset="-52"/>
              </a:rPr>
              <a:t>рисунки</a:t>
            </a:r>
            <a:r>
              <a:rPr lang="en-US" sz="2400" dirty="0">
                <a:latin typeface="PT Sans" panose="020B0503020203020204" pitchFamily="34" charset="-52"/>
              </a:rPr>
              <a:t>, </a:t>
            </a:r>
            <a:r>
              <a:rPr lang="ru-RU" sz="2400" dirty="0">
                <a:latin typeface="PT Sans" panose="020B0503020203020204" pitchFamily="34" charset="-52"/>
              </a:rPr>
              <a:t>неестественные фильтры</a:t>
            </a:r>
            <a:r>
              <a:rPr lang="en-US" sz="2400" dirty="0">
                <a:latin typeface="PT Sans" panose="020B0503020203020204" pitchFamily="34" charset="-52"/>
              </a:rPr>
              <a:t>, </a:t>
            </a:r>
            <a:r>
              <a:rPr lang="ru-RU" sz="2400" dirty="0">
                <a:latin typeface="PT Sans" panose="020B0503020203020204" pitchFamily="34" charset="-52"/>
              </a:rPr>
              <a:t>грустная тематика</a:t>
            </a:r>
            <a:r>
              <a:rPr lang="en-US" sz="2400" dirty="0">
                <a:latin typeface="PT Sans" panose="020B0503020203020204" pitchFamily="34" charset="-52"/>
              </a:rPr>
              <a:t>, </a:t>
            </a:r>
            <a:r>
              <a:rPr lang="ru-RU" sz="2400" dirty="0">
                <a:latin typeface="PT Sans" panose="020B0503020203020204" pitchFamily="34" charset="-52"/>
              </a:rPr>
              <a:t>черепа</a:t>
            </a:r>
            <a:r>
              <a:rPr lang="en-US" sz="2400" dirty="0">
                <a:latin typeface="PT Sans" panose="020B0503020203020204" pitchFamily="34" charset="-52"/>
              </a:rPr>
              <a:t>, </a:t>
            </a:r>
            <a:r>
              <a:rPr lang="ru-RU" sz="2400" dirty="0">
                <a:latin typeface="PT Sans" panose="020B0503020203020204" pitchFamily="34" charset="-52"/>
              </a:rPr>
              <a:t>пауки и т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r>
              <a:rPr lang="ru-RU" sz="2400" dirty="0">
                <a:latin typeface="PT Sans" panose="020B0503020203020204" pitchFamily="34" charset="-52"/>
              </a:rPr>
              <a:t>д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A921948-1D1B-83E4-5C95-D09F5539B9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334" y="1252643"/>
            <a:ext cx="4231080" cy="510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603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569F82-7F3D-B1B6-4AB3-2CEBF892DC64}"/>
              </a:ext>
            </a:extLst>
          </p:cNvPr>
          <p:cNvSpPr txBox="1"/>
          <p:nvPr/>
        </p:nvSpPr>
        <p:spPr>
          <a:xfrm>
            <a:off x="5057219" y="1269733"/>
            <a:ext cx="46732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PT Sans" panose="020B0503020203020204" pitchFamily="34" charset="-52"/>
              </a:rPr>
              <a:t>Пример профиля праворадикальных взглядов с подпиской на группу-иноагент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D1256D-E06E-B1D9-5538-0A0416D0CF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262" y="1035195"/>
            <a:ext cx="3086148" cy="36322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5758A09-5466-8A64-C062-7132AA59E2F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6270" r="7261" b="23651"/>
          <a:stretch/>
        </p:blipFill>
        <p:spPr>
          <a:xfrm>
            <a:off x="3606693" y="3617617"/>
            <a:ext cx="3750669" cy="308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8577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7F2AF4D-5F99-0EED-09FC-A4BBC3C1D89A}"/>
              </a:ext>
            </a:extLst>
          </p:cNvPr>
          <p:cNvSpPr/>
          <p:nvPr/>
        </p:nvSpPr>
        <p:spPr>
          <a:xfrm>
            <a:off x="0" y="16239"/>
            <a:ext cx="12192000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7" name="Google Shape;898;g89d9307d70_13_164"/>
          <p:cNvSpPr txBox="1"/>
          <p:nvPr/>
        </p:nvSpPr>
        <p:spPr>
          <a:xfrm>
            <a:off x="3023659" y="2624752"/>
            <a:ext cx="7872875" cy="13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000000"/>
              </a:buClr>
              <a:buSzPts val="5867"/>
            </a:pPr>
            <a:r>
              <a:rPr lang="en-US" sz="4800" b="1" dirty="0" err="1">
                <a:solidFill>
                  <a:schemeClr val="bg1"/>
                </a:solidFill>
                <a:latin typeface="PT Sans" panose="020B0503020203020204" pitchFamily="34" charset="-52"/>
                <a:ea typeface="Arial"/>
                <a:cs typeface="Arial"/>
                <a:sym typeface="Arial"/>
              </a:rPr>
              <a:t>Спасибо</a:t>
            </a:r>
            <a:r>
              <a:rPr lang="en-US" sz="4800" b="1" dirty="0">
                <a:solidFill>
                  <a:schemeClr val="bg1"/>
                </a:solidFill>
                <a:latin typeface="PT Sans" panose="020B0503020203020204" pitchFamily="34" charset="-52"/>
                <a:ea typeface="Arial"/>
                <a:cs typeface="Arial"/>
                <a:sym typeface="Arial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PT Sans" panose="020B0503020203020204" pitchFamily="34" charset="-52"/>
                <a:ea typeface="Arial"/>
                <a:cs typeface="Arial"/>
                <a:sym typeface="Arial"/>
              </a:rPr>
              <a:t>за</a:t>
            </a:r>
            <a:r>
              <a:rPr lang="en-US" sz="4800" b="1" dirty="0">
                <a:solidFill>
                  <a:schemeClr val="bg1"/>
                </a:solidFill>
                <a:latin typeface="PT Sans" panose="020B0503020203020204" pitchFamily="34" charset="-52"/>
                <a:ea typeface="Arial"/>
                <a:cs typeface="Arial"/>
                <a:sym typeface="Arial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PT Sans" panose="020B0503020203020204" pitchFamily="34" charset="-52"/>
                <a:ea typeface="Arial"/>
                <a:cs typeface="Arial"/>
                <a:sym typeface="Arial"/>
              </a:rPr>
              <a:t>внимание</a:t>
            </a:r>
            <a:r>
              <a:rPr lang="en-US" sz="4800" b="1" dirty="0">
                <a:solidFill>
                  <a:schemeClr val="bg1"/>
                </a:solidFill>
                <a:latin typeface="PT Sans" panose="020B0503020203020204" pitchFamily="34" charset="-52"/>
                <a:ea typeface="Arial"/>
                <a:cs typeface="Arial"/>
                <a:sym typeface="Arial"/>
              </a:rPr>
              <a:t>!</a:t>
            </a:r>
            <a:endParaRPr sz="4800" b="1" dirty="0">
              <a:solidFill>
                <a:schemeClr val="bg1"/>
              </a:solidFill>
              <a:latin typeface="PT Sans" panose="020B0503020203020204" pitchFamily="34" charset="-52"/>
              <a:ea typeface="Arial"/>
              <a:cs typeface="Arial"/>
              <a:sym typeface="Arial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01F81E5-8EFA-4C91-9D37-F65076B7B4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49" y="874691"/>
            <a:ext cx="2072164" cy="847895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4DD35B2-0F3A-4D58-954D-7BD709B90A68}"/>
              </a:ext>
            </a:extLst>
          </p:cNvPr>
          <p:cNvSpPr/>
          <p:nvPr/>
        </p:nvSpPr>
        <p:spPr>
          <a:xfrm>
            <a:off x="10896533" y="0"/>
            <a:ext cx="1295467" cy="6858000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6E62FD6-4DCB-4AEE-8C42-38874407AC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648" y="452670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E98F919-FB7E-4047-B675-4F4C9AAE7F0B}"/>
              </a:ext>
            </a:extLst>
          </p:cNvPr>
          <p:cNvSpPr txBox="1"/>
          <p:nvPr/>
        </p:nvSpPr>
        <p:spPr>
          <a:xfrm>
            <a:off x="626223" y="4572851"/>
            <a:ext cx="6096000" cy="2061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33" dirty="0">
                <a:solidFill>
                  <a:srgbClr val="DBEEF4"/>
                </a:solidFill>
                <a:latin typeface="PT Sans" panose="020B0503020203020204" pitchFamily="34" charset="0"/>
              </a:rPr>
              <a:t>Сикачёв Артём Николаевич</a:t>
            </a:r>
          </a:p>
          <a:p>
            <a:endParaRPr lang="ru-RU" sz="1600" dirty="0">
              <a:solidFill>
                <a:srgbClr val="DBEEF4"/>
              </a:solidFill>
              <a:latin typeface="PT Sans" panose="020B0503020203020204" pitchFamily="34" charset="0"/>
            </a:endParaRPr>
          </a:p>
          <a:p>
            <a:r>
              <a:rPr lang="ru-RU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PT Sans" panose="020B0503020203020204" pitchFamily="34" charset="-52"/>
              </a:rPr>
              <a:t>Сотрудник Координационного центра по противодействию идеологии терроризма и профилактике экстремизма КФУ.</a:t>
            </a:r>
          </a:p>
          <a:p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latin typeface="PT Sans" panose="020B0503020203020204" pitchFamily="34" charset="-52"/>
              </a:rPr>
              <a:t> </a:t>
            </a:r>
            <a:endParaRPr lang="ru-RU" sz="2133" dirty="0">
              <a:solidFill>
                <a:srgbClr val="DBEEF4"/>
              </a:solidFill>
              <a:latin typeface="PT Sans" panose="020B0503020203020204" pitchFamily="34" charset="0"/>
            </a:endParaRPr>
          </a:p>
          <a:p>
            <a:endParaRPr lang="ru-RU" sz="2133" dirty="0">
              <a:solidFill>
                <a:srgbClr val="DBEEF4"/>
              </a:solidFill>
              <a:latin typeface="PT Sans" panose="020B0503020203020204" pitchFamily="34" charset="0"/>
            </a:endParaRPr>
          </a:p>
          <a:p>
            <a:endParaRPr lang="en-US" sz="2133" dirty="0">
              <a:solidFill>
                <a:srgbClr val="DBEEF4"/>
              </a:solidFill>
              <a:latin typeface="PT Sans" panose="020B05030202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690FE3-B555-467D-A45A-122650D7A6BA}"/>
              </a:ext>
            </a:extLst>
          </p:cNvPr>
          <p:cNvSpPr txBox="1"/>
          <p:nvPr/>
        </p:nvSpPr>
        <p:spPr>
          <a:xfrm>
            <a:off x="2547912" y="704943"/>
            <a:ext cx="84489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000000"/>
              </a:buClr>
              <a:buSzPts val="1100"/>
            </a:pPr>
            <a:r>
              <a:rPr lang="ru-RU" sz="2400" dirty="0">
                <a:solidFill>
                  <a:schemeClr val="bg1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 террористического и экстремистского характера в сети Интернет</a:t>
            </a:r>
          </a:p>
        </p:txBody>
      </p:sp>
    </p:spTree>
    <p:extLst>
      <p:ext uri="{BB962C8B-B14F-4D97-AF65-F5344CB8AC3E}">
        <p14:creationId xmlns:p14="http://schemas.microsoft.com/office/powerpoint/2010/main" val="3148990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D69405-52CB-12FD-AB25-304C83C4430C}"/>
              </a:ext>
            </a:extLst>
          </p:cNvPr>
          <p:cNvSpPr txBox="1"/>
          <p:nvPr/>
        </p:nvSpPr>
        <p:spPr>
          <a:xfrm>
            <a:off x="2126343" y="1512388"/>
            <a:ext cx="7532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Технические (автоматизированные) методы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EE6EE5-6812-18CB-E226-94E5B42B1599}"/>
              </a:ext>
            </a:extLst>
          </p:cNvPr>
          <p:cNvSpPr txBox="1"/>
          <p:nvPr/>
        </p:nvSpPr>
        <p:spPr>
          <a:xfrm>
            <a:off x="419100" y="2400300"/>
            <a:ext cx="10214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0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Эти методы основаны на использовании программного обеспечения и алгоритмов для анализа больших объемов данных.</a:t>
            </a:r>
            <a:endParaRPr lang="ru-RU" sz="2400" dirty="0">
              <a:latin typeface="PT Sans" panose="020B0503020203020204" pitchFamily="34" charset="-5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17367D-B84F-B690-4433-DFE684BB86E1}"/>
              </a:ext>
            </a:extLst>
          </p:cNvPr>
          <p:cNvSpPr txBox="1"/>
          <p:nvPr/>
        </p:nvSpPr>
        <p:spPr>
          <a:xfrm>
            <a:off x="419100" y="3641298"/>
            <a:ext cx="9241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1) </a:t>
            </a:r>
            <a:r>
              <a:rPr lang="ru-RU" sz="2400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Анализ текстового контента</a:t>
            </a:r>
            <a:br>
              <a:rPr lang="en-US" sz="2400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</a:br>
            <a:r>
              <a:rPr lang="en-US" sz="2400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2) </a:t>
            </a:r>
            <a:r>
              <a:rPr lang="ru-RU" sz="2400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Анализ графического и аудиовизуального контента</a:t>
            </a:r>
            <a:endParaRPr lang="en-US" sz="2400" i="0" dirty="0">
              <a:solidFill>
                <a:srgbClr val="0F1115"/>
              </a:solidFill>
              <a:effectLst/>
              <a:latin typeface="PT Sans" panose="020B0503020203020204" pitchFamily="34" charset="-52"/>
            </a:endParaRPr>
          </a:p>
          <a:p>
            <a:r>
              <a:rPr lang="en-US" sz="2400" dirty="0">
                <a:latin typeface="PT Sans" panose="020B0503020203020204" pitchFamily="34" charset="-52"/>
              </a:rPr>
              <a:t>3) </a:t>
            </a:r>
            <a:r>
              <a:rPr lang="ru-RU" sz="2400" dirty="0">
                <a:latin typeface="PT Sans" panose="020B0503020203020204" pitchFamily="34" charset="-52"/>
              </a:rPr>
              <a:t>Анализ метаданных и сетевой активности</a:t>
            </a:r>
          </a:p>
        </p:txBody>
      </p:sp>
    </p:spTree>
    <p:extLst>
      <p:ext uri="{BB962C8B-B14F-4D97-AF65-F5344CB8AC3E}">
        <p14:creationId xmlns:p14="http://schemas.microsoft.com/office/powerpoint/2010/main" val="1118178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D69405-52CB-12FD-AB25-304C83C4430C}"/>
              </a:ext>
            </a:extLst>
          </p:cNvPr>
          <p:cNvSpPr txBox="1"/>
          <p:nvPr/>
        </p:nvSpPr>
        <p:spPr>
          <a:xfrm>
            <a:off x="3693886" y="1422223"/>
            <a:ext cx="3969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Ручной (экспертный) анализ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EE6EE5-6812-18CB-E226-94E5B42B1599}"/>
              </a:ext>
            </a:extLst>
          </p:cNvPr>
          <p:cNvSpPr txBox="1"/>
          <p:nvPr/>
        </p:nvSpPr>
        <p:spPr>
          <a:xfrm>
            <a:off x="419100" y="2400300"/>
            <a:ext cx="10214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0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Специалисты</a:t>
            </a:r>
            <a:r>
              <a:rPr lang="en-US" sz="2400" b="0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проводят качественный анализ контента, оценивая контекст, скрытые смыслы и призывы, которые алгоритм может не распознать.</a:t>
            </a:r>
            <a:endParaRPr lang="ru-RU" sz="2400" dirty="0">
              <a:latin typeface="PT Sans" panose="020B0503020203020204" pitchFamily="34" charset="-5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A45F28-4810-A4AA-08E3-FAC2C8995EA3}"/>
              </a:ext>
            </a:extLst>
          </p:cNvPr>
          <p:cNvSpPr txBox="1"/>
          <p:nvPr/>
        </p:nvSpPr>
        <p:spPr>
          <a:xfrm>
            <a:off x="419100" y="3616137"/>
            <a:ext cx="7347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PT Sans" panose="020B0503020203020204" pitchFamily="34" charset="-52"/>
              </a:rPr>
              <a:t>Экспертный анализ можно разделить на</a:t>
            </a:r>
            <a:r>
              <a:rPr lang="en-US" sz="2400" dirty="0">
                <a:latin typeface="PT Sans" panose="020B0503020203020204" pitchFamily="34" charset="-52"/>
              </a:rPr>
              <a:t>:</a:t>
            </a:r>
          </a:p>
          <a:p>
            <a:pPr marL="342900" indent="-342900" algn="just">
              <a:buAutoNum type="arabicParenR"/>
            </a:pPr>
            <a:r>
              <a:rPr lang="ru-RU" sz="2400" dirty="0">
                <a:latin typeface="PT Sans" panose="020B0503020203020204" pitchFamily="34" charset="-52"/>
              </a:rPr>
              <a:t>с использованием административного ресурса</a:t>
            </a:r>
          </a:p>
          <a:p>
            <a:pPr marL="342900" indent="-342900" algn="just">
              <a:buAutoNum type="arabicParenR"/>
            </a:pPr>
            <a:r>
              <a:rPr lang="en-US" sz="2400" dirty="0">
                <a:latin typeface="PT Sans" panose="020B0503020203020204" pitchFamily="34" charset="-52"/>
              </a:rPr>
              <a:t>OSINT-</a:t>
            </a:r>
            <a:r>
              <a:rPr lang="ru-RU" sz="2400" dirty="0">
                <a:latin typeface="PT Sans" panose="020B0503020203020204" pitchFamily="34" charset="-52"/>
              </a:rPr>
              <a:t>анализ</a:t>
            </a:r>
          </a:p>
        </p:txBody>
      </p:sp>
    </p:spTree>
    <p:extLst>
      <p:ext uri="{BB962C8B-B14F-4D97-AF65-F5344CB8AC3E}">
        <p14:creationId xmlns:p14="http://schemas.microsoft.com/office/powerpoint/2010/main" val="1324503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2B1EE8-F9B3-8AFC-0498-4846884FF24A}"/>
              </a:ext>
            </a:extLst>
          </p:cNvPr>
          <p:cNvSpPr txBox="1"/>
          <p:nvPr/>
        </p:nvSpPr>
        <p:spPr>
          <a:xfrm>
            <a:off x="1349829" y="2297679"/>
            <a:ext cx="88664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Ручной анализ с использованием административного ресурса</a:t>
            </a:r>
            <a:endParaRPr lang="en-US" sz="2400" b="1" dirty="0">
              <a:solidFill>
                <a:srgbClr val="0F1115"/>
              </a:solidFill>
              <a:effectLst/>
              <a:latin typeface="PT Sans" panose="020B0503020203020204" pitchFamily="34" charset="-52"/>
            </a:endParaRPr>
          </a:p>
          <a:p>
            <a:pPr algn="just"/>
            <a:endParaRPr lang="ru-RU" sz="2400" b="1" dirty="0">
              <a:solidFill>
                <a:srgbClr val="0F1115"/>
              </a:solidFill>
              <a:effectLst/>
              <a:latin typeface="PT Sans" panose="020B0503020203020204" pitchFamily="34" charset="-52"/>
            </a:endParaRPr>
          </a:p>
          <a:p>
            <a:pPr algn="just"/>
            <a:r>
              <a:rPr lang="en-US" sz="2400" b="0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	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Это анализ, проводимый </a:t>
            </a:r>
            <a:r>
              <a:rPr lang="ru-RU" sz="2400" b="1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уполномоченными государственными органами и их сотрудниками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 в рамках закона, с доступом к специальным инструментам и данным. Цель — сбор доказательств для оперативных мероприятий и судебных разбирательств.</a:t>
            </a:r>
          </a:p>
        </p:txBody>
      </p:sp>
    </p:spTree>
    <p:extLst>
      <p:ext uri="{BB962C8B-B14F-4D97-AF65-F5344CB8AC3E}">
        <p14:creationId xmlns:p14="http://schemas.microsoft.com/office/powerpoint/2010/main" val="3340941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2B1EE8-F9B3-8AFC-0498-4846884FF24A}"/>
              </a:ext>
            </a:extLst>
          </p:cNvPr>
          <p:cNvSpPr txBox="1"/>
          <p:nvPr/>
        </p:nvSpPr>
        <p:spPr>
          <a:xfrm>
            <a:off x="1349829" y="2297679"/>
            <a:ext cx="88664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>
                <a:solidFill>
                  <a:srgbClr val="0F1115"/>
                </a:solidFill>
                <a:effectLst/>
                <a:latin typeface="quote-cjk-patch"/>
              </a:rPr>
              <a:t>OSINT-</a:t>
            </a:r>
            <a:r>
              <a:rPr lang="ru-RU" sz="2400" b="1" dirty="0">
                <a:solidFill>
                  <a:srgbClr val="0F1115"/>
                </a:solidFill>
                <a:effectLst/>
                <a:latin typeface="quote-cjk-patch"/>
              </a:rPr>
              <a:t>анализ (</a:t>
            </a:r>
            <a:r>
              <a:rPr lang="en-US" sz="2400" b="1" dirty="0">
                <a:solidFill>
                  <a:srgbClr val="0F1115"/>
                </a:solidFill>
                <a:effectLst/>
                <a:latin typeface="quote-cjk-patch"/>
              </a:rPr>
              <a:t>Open Source Intelligence)</a:t>
            </a:r>
          </a:p>
          <a:p>
            <a:pPr algn="l"/>
            <a:endParaRPr lang="en-US" sz="2400" b="1" dirty="0">
              <a:solidFill>
                <a:srgbClr val="0F1115"/>
              </a:solidFill>
              <a:effectLst/>
              <a:latin typeface="quote-cjk-patch"/>
            </a:endParaRPr>
          </a:p>
          <a:p>
            <a:pPr algn="just"/>
            <a:r>
              <a:rPr lang="en-US" sz="2400" b="0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	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Это сбор и анализ информации из публичных источников, которые доступны любому человеку. К ним относятся: профили в социальных сетях, записи на форумах, </a:t>
            </a:r>
            <a:r>
              <a:rPr lang="ru-RU" sz="2400" dirty="0">
                <a:solidFill>
                  <a:srgbClr val="0F1115"/>
                </a:solidFill>
                <a:latin typeface="PT Sans" panose="020B0503020203020204" pitchFamily="34" charset="-52"/>
              </a:rPr>
              <a:t>личные группы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, результаты выдачи поисковых систем и т</a:t>
            </a:r>
            <a:r>
              <a:rPr lang="en-US" sz="2400" b="0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.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д</a:t>
            </a:r>
            <a:r>
              <a:rPr lang="en-US" sz="2400" b="0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.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PT Sans" panose="020B0503020203020204" pitchFamily="34" charset="-5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3294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019CEE-42FF-3464-5231-ECFED1ADF549}"/>
              </a:ext>
            </a:extLst>
          </p:cNvPr>
          <p:cNvSpPr txBox="1"/>
          <p:nvPr/>
        </p:nvSpPr>
        <p:spPr>
          <a:xfrm>
            <a:off x="560614" y="1272216"/>
            <a:ext cx="97372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PT Sans" panose="020B0503020203020204" pitchFamily="34" charset="-52"/>
              </a:rPr>
              <a:t>1) Если у вас есть номер телефона</a:t>
            </a:r>
            <a:r>
              <a:rPr lang="en-US" sz="2400" dirty="0">
                <a:latin typeface="PT Sans" panose="020B0503020203020204" pitchFamily="34" charset="-52"/>
              </a:rPr>
              <a:t>,</a:t>
            </a:r>
            <a:r>
              <a:rPr lang="ru-RU" sz="2400" dirty="0">
                <a:latin typeface="PT Sans" panose="020B0503020203020204" pitchFamily="34" charset="-52"/>
              </a:rPr>
              <a:t> с его помощью можно просмотреть аккаунт в социальной сети Телеграмм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DDD056D-F7F3-9903-125E-70EA9453C3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6273" y="2506865"/>
            <a:ext cx="2989655" cy="385428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FC6BE89-C83A-9B0E-D15D-9DABB10B45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44404" y="3381588"/>
            <a:ext cx="4023339" cy="210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392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019CEE-42FF-3464-5231-ECFED1ADF549}"/>
              </a:ext>
            </a:extLst>
          </p:cNvPr>
          <p:cNvSpPr txBox="1"/>
          <p:nvPr/>
        </p:nvSpPr>
        <p:spPr>
          <a:xfrm>
            <a:off x="593271" y="2482345"/>
            <a:ext cx="97372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PT Sans" panose="020B0503020203020204" pitchFamily="34" charset="-52"/>
              </a:rPr>
              <a:t>2) Первоочередно нужно посмотреть фотографии пользователя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  <a:p>
            <a:pPr algn="just"/>
            <a:endParaRPr lang="ru-RU" sz="2400" dirty="0">
              <a:latin typeface="PT Sans" panose="020B0503020203020204" pitchFamily="34" charset="-52"/>
            </a:endParaRPr>
          </a:p>
          <a:p>
            <a:pPr algn="just"/>
            <a:r>
              <a:rPr lang="ru-RU" sz="2400" dirty="0">
                <a:latin typeface="PT Sans" panose="020B0503020203020204" pitchFamily="34" charset="-52"/>
              </a:rPr>
              <a:t>3) Так же можно посмотреть </a:t>
            </a:r>
            <a:r>
              <a:rPr lang="en-US" sz="2400" dirty="0">
                <a:latin typeface="PT Sans" panose="020B0503020203020204" pitchFamily="34" charset="-52"/>
              </a:rPr>
              <a:t>username </a:t>
            </a:r>
            <a:r>
              <a:rPr lang="ru-RU" sz="2400" dirty="0">
                <a:latin typeface="PT Sans" panose="020B0503020203020204" pitchFamily="34" charset="-52"/>
              </a:rPr>
              <a:t>пользователя </a:t>
            </a:r>
            <a:r>
              <a:rPr lang="en-US" sz="2400" dirty="0">
                <a:latin typeface="PT Sans" panose="020B0503020203020204" pitchFamily="34" charset="-52"/>
              </a:rPr>
              <a:t>@{username} (@ArtemkaSik), </a:t>
            </a:r>
            <a:r>
              <a:rPr lang="ru-RU" sz="2400" dirty="0">
                <a:latin typeface="PT Sans" panose="020B0503020203020204" pitchFamily="34" charset="-52"/>
              </a:rPr>
              <a:t>в нём зачастую могут вкладываться деструктивные сообщения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7164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A0A0EA-6FA2-7843-9B21-72B99FF8904A}"/>
              </a:ext>
            </a:extLst>
          </p:cNvPr>
          <p:cNvSpPr/>
          <p:nvPr/>
        </p:nvSpPr>
        <p:spPr>
          <a:xfrm>
            <a:off x="11088555" y="0"/>
            <a:ext cx="1103445" cy="6858000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838" y="5953678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428" y="5182075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3774" y="6362083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401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3774" y="5502272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12</a:t>
            </a: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-1</a:t>
            </a: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5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79BAB-C986-4BEB-8A83-997513045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407" y="221788"/>
            <a:ext cx="699740" cy="152143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549E6-2713-4C5D-A8F1-3FC77E43A0AE}"/>
              </a:ext>
            </a:extLst>
          </p:cNvPr>
          <p:cNvSpPr/>
          <p:nvPr/>
        </p:nvSpPr>
        <p:spPr>
          <a:xfrm>
            <a:off x="11088555" y="2084851"/>
            <a:ext cx="1103445" cy="1671039"/>
          </a:xfrm>
          <a:prstGeom prst="rect">
            <a:avLst/>
          </a:prstGeom>
          <a:solidFill>
            <a:srgbClr val="CC1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AC9C9-3F05-4978-B6BF-0B26C3CD8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10" y="2250749"/>
            <a:ext cx="577237" cy="1201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B8005-AFE1-4EE0-9C35-BE0DA21B6BA8}"/>
              </a:ext>
            </a:extLst>
          </p:cNvPr>
          <p:cNvSpPr txBox="1"/>
          <p:nvPr/>
        </p:nvSpPr>
        <p:spPr>
          <a:xfrm>
            <a:off x="201853" y="157017"/>
            <a:ext cx="1021462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133" dirty="0">
                <a:solidFill>
                  <a:srgbClr val="00549F"/>
                </a:solidFill>
                <a:latin typeface="PT Sans Caption" panose="020B0603020203020204" pitchFamily="34" charset="-52"/>
                <a:ea typeface="PT Sans Caption" panose="020B0603020203020204" pitchFamily="34" charset="-52"/>
              </a:rPr>
              <a:t>Методики выявления противоправного контента</a:t>
            </a:r>
            <a:r>
              <a:rPr lang="ru-RU" sz="2133" dirty="0">
                <a:solidFill>
                  <a:srgbClr val="00549F"/>
                </a:solidFill>
                <a:latin typeface="PT Sans"/>
              </a:rPr>
              <a:t> </a:t>
            </a:r>
          </a:p>
          <a:p>
            <a:r>
              <a:rPr lang="ru-RU" sz="2133" b="1" dirty="0">
                <a:solidFill>
                  <a:schemeClr val="lt1">
                    <a:lumMod val="50000"/>
                  </a:schemeClr>
                </a:solidFill>
                <a:latin typeface="PT Sans"/>
              </a:rPr>
              <a:t>Методики выявления</a:t>
            </a:r>
            <a:endParaRPr lang="ru-RU" sz="21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2887F281-8890-E925-D3DC-3DB43EE68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019CEE-42FF-3464-5231-ECFED1ADF549}"/>
              </a:ext>
            </a:extLst>
          </p:cNvPr>
          <p:cNvSpPr txBox="1"/>
          <p:nvPr/>
        </p:nvSpPr>
        <p:spPr>
          <a:xfrm>
            <a:off x="440530" y="1595159"/>
            <a:ext cx="97372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PT Sans" panose="020B0503020203020204" pitchFamily="34" charset="-52"/>
              </a:rPr>
              <a:t>4) </a:t>
            </a:r>
            <a:r>
              <a:rPr lang="ru-RU" sz="2400" dirty="0">
                <a:latin typeface="PT Sans" panose="020B0503020203020204" pitchFamily="34" charset="-52"/>
              </a:rPr>
              <a:t>Помимо этого можно посмотреть прикреплённый канал (если он открыт)</a:t>
            </a:r>
            <a:r>
              <a:rPr lang="en-US" sz="2400" dirty="0">
                <a:latin typeface="PT Sans" panose="020B0503020203020204" pitchFamily="34" charset="-52"/>
              </a:rPr>
              <a:t>, </a:t>
            </a:r>
            <a:r>
              <a:rPr lang="ru-RU" sz="2400" dirty="0">
                <a:latin typeface="PT Sans" panose="020B0503020203020204" pitchFamily="34" charset="-52"/>
              </a:rPr>
              <a:t>и ознакомиться с ссылками в графе «О себе»</a:t>
            </a:r>
            <a:r>
              <a:rPr lang="en-US" sz="2400" dirty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48125F4-4767-2BA3-DB21-A718868ACE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8881" y="2827710"/>
            <a:ext cx="5848189" cy="353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2114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837</Words>
  <Application>Microsoft Office PowerPoint</Application>
  <PresentationFormat>Широкоэкранный</PresentationFormat>
  <Paragraphs>196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Aptos</vt:lpstr>
      <vt:lpstr>Aptos Display</vt:lpstr>
      <vt:lpstr>Arial</vt:lpstr>
      <vt:lpstr>PT Sans</vt:lpstr>
      <vt:lpstr>PT Sans Caption</vt:lpstr>
      <vt:lpstr>quote-cjk-patch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Артём Сикачёв</dc:creator>
  <cp:lastModifiedBy>Артём Сикачёв</cp:lastModifiedBy>
  <cp:revision>2</cp:revision>
  <dcterms:created xsi:type="dcterms:W3CDTF">2025-12-25T06:29:14Z</dcterms:created>
  <dcterms:modified xsi:type="dcterms:W3CDTF">2025-12-25T12:01:04Z</dcterms:modified>
</cp:coreProperties>
</file>